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ms-office.activeX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activeX/activeX1.xml" ContentType="application/vnd.ms-office.activeX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8" r:id="rId14"/>
    <p:sldId id="269" r:id="rId15"/>
    <p:sldId id="270" r:id="rId16"/>
    <p:sldId id="271" r:id="rId17"/>
    <p:sldId id="273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7E5E1-D191-405F-A6D6-C0D58201642E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3CF98-D488-4849-9497-8FF2C426D4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7E5E1-D191-405F-A6D6-C0D58201642E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3CF98-D488-4849-9497-8FF2C426D4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7E5E1-D191-405F-A6D6-C0D58201642E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3CF98-D488-4849-9497-8FF2C426D4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7E5E1-D191-405F-A6D6-C0D58201642E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3CF98-D488-4849-9497-8FF2C426D4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7E5E1-D191-405F-A6D6-C0D58201642E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3CF98-D488-4849-9497-8FF2C426D4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7E5E1-D191-405F-A6D6-C0D58201642E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3CF98-D488-4849-9497-8FF2C426D4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7E5E1-D191-405F-A6D6-C0D58201642E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3CF98-D488-4849-9497-8FF2C426D4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7E5E1-D191-405F-A6D6-C0D58201642E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3CF98-D488-4849-9497-8FF2C426D4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7E5E1-D191-405F-A6D6-C0D58201642E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3CF98-D488-4849-9497-8FF2C426D4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7E5E1-D191-405F-A6D6-C0D58201642E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3CF98-D488-4849-9497-8FF2C426D4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7E5E1-D191-405F-A6D6-C0D58201642E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3CF98-D488-4849-9497-8FF2C426D4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7E5E1-D191-405F-A6D6-C0D58201642E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33CF98-D488-4849-9497-8FF2C426D4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7" Type="http://schemas.openxmlformats.org/officeDocument/2006/relationships/image" Target="../media/image3.gif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2.wav"/><Relationship Id="rId5" Type="http://schemas.openxmlformats.org/officeDocument/2006/relationships/slide" Target="slide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7" Type="http://schemas.openxmlformats.org/officeDocument/2006/relationships/image" Target="../media/image3.gif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2.wav"/><Relationship Id="rId5" Type="http://schemas.openxmlformats.org/officeDocument/2006/relationships/slide" Target="slide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7" Type="http://schemas.openxmlformats.org/officeDocument/2006/relationships/image" Target="../media/image3.gif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2.wav"/><Relationship Id="rId5" Type="http://schemas.openxmlformats.org/officeDocument/2006/relationships/slide" Target="slide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gif"/><Relationship Id="rId4" Type="http://schemas.openxmlformats.org/officeDocument/2006/relationships/audio" Target="../media/audio2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4" Type="http://schemas.openxmlformats.org/officeDocument/2006/relationships/image" Target="../media/image16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hyperlink" Target="http://missrachelcazier.wikispaces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9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" TargetMode="External"/><Relationship Id="rId2" Type="http://schemas.openxmlformats.org/officeDocument/2006/relationships/hyperlink" Target="http://www.uen.org/Lessonplan/preview?LPid=636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13.xml"/><Relationship Id="rId18" Type="http://schemas.openxmlformats.org/officeDocument/2006/relationships/image" Target="../media/image3.gif"/><Relationship Id="rId3" Type="http://schemas.openxmlformats.org/officeDocument/2006/relationships/slide" Target="slide8.xml"/><Relationship Id="rId7" Type="http://schemas.openxmlformats.org/officeDocument/2006/relationships/slide" Target="slide6.xml"/><Relationship Id="rId12" Type="http://schemas.openxmlformats.org/officeDocument/2006/relationships/slide" Target="slide12.xml"/><Relationship Id="rId17" Type="http://schemas.openxmlformats.org/officeDocument/2006/relationships/audio" Target="../media/audio2.wav"/><Relationship Id="rId2" Type="http://schemas.openxmlformats.org/officeDocument/2006/relationships/image" Target="../media/image4.png"/><Relationship Id="rId16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11" Type="http://schemas.openxmlformats.org/officeDocument/2006/relationships/slide" Target="slide11.xml"/><Relationship Id="rId5" Type="http://schemas.openxmlformats.org/officeDocument/2006/relationships/slide" Target="slide4.xml"/><Relationship Id="rId15" Type="http://schemas.openxmlformats.org/officeDocument/2006/relationships/image" Target="../media/image5.gif"/><Relationship Id="rId10" Type="http://schemas.openxmlformats.org/officeDocument/2006/relationships/slide" Target="slide10.xml"/><Relationship Id="rId4" Type="http://schemas.openxmlformats.org/officeDocument/2006/relationships/audio" Target="../media/audio3.wav"/><Relationship Id="rId9" Type="http://schemas.openxmlformats.org/officeDocument/2006/relationships/slide" Target="slide9.xml"/><Relationship Id="rId14" Type="http://schemas.openxmlformats.org/officeDocument/2006/relationships/audio" Target="../media/audio4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7" Type="http://schemas.openxmlformats.org/officeDocument/2006/relationships/image" Target="../media/image3.gif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2.wav"/><Relationship Id="rId5" Type="http://schemas.openxmlformats.org/officeDocument/2006/relationships/slide" Target="slide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7" Type="http://schemas.openxmlformats.org/officeDocument/2006/relationships/image" Target="../media/image3.gif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2.wav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7" Type="http://schemas.openxmlformats.org/officeDocument/2006/relationships/image" Target="../media/image3.gif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2.wav"/><Relationship Id="rId5" Type="http://schemas.openxmlformats.org/officeDocument/2006/relationships/slide" Target="slide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7" Type="http://schemas.openxmlformats.org/officeDocument/2006/relationships/image" Target="../media/image3.gif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2.wav"/><Relationship Id="rId5" Type="http://schemas.openxmlformats.org/officeDocument/2006/relationships/slide" Target="slide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7" Type="http://schemas.openxmlformats.org/officeDocument/2006/relationships/image" Target="../media/image3.gif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2.wav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7" Type="http://schemas.openxmlformats.org/officeDocument/2006/relationships/image" Target="../media/image3.gif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2.wav"/><Relationship Id="rId5" Type="http://schemas.openxmlformats.org/officeDocument/2006/relationships/slide" Target="slide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u="sng" dirty="0" smtClean="0">
                <a:solidFill>
                  <a:srgbClr val="FFC000"/>
                </a:solidFill>
                <a:latin typeface="Castellar" pitchFamily="18" charset="0"/>
              </a:rPr>
              <a:t>Lost In Space</a:t>
            </a:r>
            <a:endParaRPr lang="en-US" sz="6600" u="sng" dirty="0">
              <a:solidFill>
                <a:srgbClr val="FFC000"/>
              </a:solidFill>
              <a:latin typeface="Castellar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609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Rachel </a:t>
            </a:r>
            <a:r>
              <a:rPr lang="en-US" dirty="0" err="1" smtClean="0">
                <a:solidFill>
                  <a:srgbClr val="FFC000"/>
                </a:solidFill>
              </a:rPr>
              <a:t>Cazier’s</a:t>
            </a:r>
            <a:r>
              <a:rPr lang="en-US" dirty="0" smtClean="0">
                <a:solidFill>
                  <a:srgbClr val="FFC000"/>
                </a:solidFill>
              </a:rPr>
              <a:t> 6</a:t>
            </a:r>
            <a:r>
              <a:rPr lang="en-US" baseline="30000" dirty="0" smtClean="0">
                <a:solidFill>
                  <a:srgbClr val="FFC000"/>
                </a:solidFill>
              </a:rPr>
              <a:t>th</a:t>
            </a:r>
            <a:r>
              <a:rPr lang="en-US" dirty="0" smtClean="0">
                <a:solidFill>
                  <a:srgbClr val="FFC000"/>
                </a:solidFill>
              </a:rPr>
              <a:t> Grade Class</a:t>
            </a:r>
          </a:p>
          <a:p>
            <a:endParaRPr lang="en-US" dirty="0" smtClean="0">
              <a:solidFill>
                <a:srgbClr val="FFC000"/>
              </a:solidFill>
            </a:endParaRPr>
          </a:p>
          <a:p>
            <a:endParaRPr lang="en-US" dirty="0" smtClean="0">
              <a:solidFill>
                <a:srgbClr val="FFC000"/>
              </a:solidFill>
            </a:endParaRPr>
          </a:p>
        </p:txBody>
      </p:sp>
      <p:pic>
        <p:nvPicPr>
          <p:cNvPr id="11266" name="Picture 2">
            <a:hlinkClick r:id="" action="ppaction://hlinkshowjump?jump=nextslide">
              <a:snd r:embed="rId2" name="whoosh.wav"/>
            </a:hlinkClick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4572000"/>
            <a:ext cx="2190750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590800" y="6248400"/>
            <a:ext cx="4180312" cy="369332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Click on the Pictures to go to the next slide</a:t>
            </a:r>
            <a:endParaRPr lang="en-US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Uranus – Seventh Planet from the Sun</a:t>
            </a:r>
            <a:endParaRPr lang="en-US" dirty="0">
              <a:solidFill>
                <a:srgbClr val="FFC000"/>
              </a:solidFill>
            </a:endParaRPr>
          </a:p>
        </p:txBody>
      </p:sp>
      <p:pic>
        <p:nvPicPr>
          <p:cNvPr id="7170" name="Picture 2">
            <a:hlinkClick r:id="rId2" action="ppaction://hlinksldjump">
              <a:snd r:embed="rId3" name="laser.wav"/>
            </a:hlinkClick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2743200"/>
            <a:ext cx="3848100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8600" y="1447800"/>
            <a:ext cx="4717189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Distance from the Sun : 2,871 Million Kilometers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1981200"/>
            <a:ext cx="304493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Period of Revolution : 84 years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2514600"/>
            <a:ext cx="393255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Equatorial Diameter : 51,800 Kilometers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3048000"/>
            <a:ext cx="416575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Atmosphere : Hydrogen, Helium, Methane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3581400"/>
            <a:ext cx="1239442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Moons : 15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4114800"/>
            <a:ext cx="1085554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Rings : 11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4648200"/>
            <a:ext cx="349275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Inclination of Orbit to Ecliptic : 0.8~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600" y="5181600"/>
            <a:ext cx="262559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Eccentricity of Orbit : .046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600" y="5715000"/>
            <a:ext cx="3603935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Rotation Period : 17.2 hr. Retrograde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600" y="6248400"/>
            <a:ext cx="265438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Inclination of Axis : 97~55’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5" name="Picture 2" descr="C:\Users\Rachel\AppData\Local\Microsoft\Windows\Temporary Internet Files\Content.IE5\I020E1BD\MM900336811[1].gif">
            <a:hlinkClick r:id="rId5" action="ppaction://hlinksldjump">
              <a:snd r:embed="rId6" name="explode.wav"/>
            </a:hlinkClick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58175" y="0"/>
            <a:ext cx="885825" cy="752475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Neptune – Eighth Planet from the Sun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1447800"/>
            <a:ext cx="4717189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Distance from the Sun : 4,497 Million Kilometers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1981200"/>
            <a:ext cx="316195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Period of Revolution : 165 years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2514600"/>
            <a:ext cx="393255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Equatorial Diameter : 49,528 Kilometers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3048000"/>
            <a:ext cx="416575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Atmosphere : Hydrogen, Helium, Methane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3581400"/>
            <a:ext cx="1122423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Moons : 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4114800"/>
            <a:ext cx="968535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Rings : 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4648200"/>
            <a:ext cx="349275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Inclination of Orbit to Ecliptic : 1.8~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5181600"/>
            <a:ext cx="262559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Eccentricity of Orbit : .009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600" y="5715000"/>
            <a:ext cx="297325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Rotation Period : 16 hr. 1 min.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600" y="6248400"/>
            <a:ext cx="265438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Inclination of Axis : 28~48’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194" name="Picture 2">
            <a:hlinkClick r:id="rId2" action="ppaction://hlinksldjump">
              <a:snd r:embed="rId3" name="laser.wav"/>
            </a:hlinkClick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362200"/>
            <a:ext cx="4191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C:\Users\Rachel\AppData\Local\Microsoft\Windows\Temporary Internet Files\Content.IE5\I020E1BD\MM900336811[1].gif">
            <a:hlinkClick r:id="rId5" action="ppaction://hlinksldjump">
              <a:snd r:embed="rId6" name="explode.wav"/>
            </a:hlinkClick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58175" y="0"/>
            <a:ext cx="885825" cy="752475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Pluto – Ninth Planet from the Sun</a:t>
            </a:r>
            <a:endParaRPr lang="en-US" dirty="0">
              <a:solidFill>
                <a:srgbClr val="FFC000"/>
              </a:solidFill>
            </a:endParaRPr>
          </a:p>
        </p:txBody>
      </p:sp>
      <p:pic>
        <p:nvPicPr>
          <p:cNvPr id="9218" name="Picture 2">
            <a:hlinkClick r:id="rId2" action="ppaction://hlinksldjump">
              <a:snd r:embed="rId3" name="laser.wav"/>
            </a:hlinkClick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2743200"/>
            <a:ext cx="3824288" cy="382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8600" y="1447800"/>
            <a:ext cx="4717189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Distance from the Sun : 5,914 Million Kilometers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1981200"/>
            <a:ext cx="316195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Period of Revolution : 248 years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2514600"/>
            <a:ext cx="393094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Equatorial Diameter : ~2,330 Kilometers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3048000"/>
            <a:ext cx="2664063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Atmosphere : Methane (?)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3581400"/>
            <a:ext cx="1122423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Moons : 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4114800"/>
            <a:ext cx="968535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Rings : 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4648200"/>
            <a:ext cx="360977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Inclination of Orbit to Ecliptic : 17.1~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600" y="5181600"/>
            <a:ext cx="262559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Eccentricity of Orbit : .248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600" y="5715000"/>
            <a:ext cx="3616055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Rotation Period : 6 days 9 hr. 18 min.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600" y="6248400"/>
            <a:ext cx="2479653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Inclination of Axis : 120~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5" name="Picture 2" descr="C:\Users\Rachel\AppData\Local\Microsoft\Windows\Temporary Internet Files\Content.IE5\I020E1BD\MM900336811[1].gif">
            <a:hlinkClick r:id="rId5" action="ppaction://hlinksldjump">
              <a:snd r:embed="rId6" name="explode.wav"/>
            </a:hlinkClick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58175" y="0"/>
            <a:ext cx="885825" cy="752475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28600"/>
            <a:ext cx="5791200" cy="1143000"/>
          </a:xfrm>
          <a:solidFill>
            <a:srgbClr val="000000"/>
          </a:solidFill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Which Planet is it?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2362200"/>
            <a:ext cx="1600200" cy="584775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C000"/>
                </a:solidFill>
                <a:hlinkClick r:id="" action="ppaction://hlinkshowjump?jump=nextslide"/>
              </a:rPr>
              <a:t>Mercury</a:t>
            </a:r>
            <a:endParaRPr lang="en-US" sz="3200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95600" y="2362200"/>
            <a:ext cx="1219200" cy="584775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C000"/>
                </a:solidFill>
                <a:hlinkClick r:id="" action="ppaction://hlinkshowjump?jump=nextslide"/>
              </a:rPr>
              <a:t>Venus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00600" y="2362200"/>
            <a:ext cx="1072345" cy="58477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C000"/>
                </a:solidFill>
                <a:hlinkClick r:id="" action="ppaction://hlinkshowjump?jump=nextslide"/>
              </a:rPr>
              <a:t>Earth</a:t>
            </a:r>
            <a:endParaRPr lang="en-US" sz="3200" dirty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53200" y="2438400"/>
            <a:ext cx="1028871" cy="58477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C000"/>
                </a:solidFill>
                <a:hlinkClick r:id="" action="ppaction://hlinkshowjump?jump=nextslide"/>
              </a:rPr>
              <a:t>Mars</a:t>
            </a:r>
            <a:endParaRPr lang="en-US" sz="3200" dirty="0">
              <a:solidFill>
                <a:srgbClr val="FFC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8200" y="4114800"/>
            <a:ext cx="1371600" cy="584775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C000"/>
                </a:solidFill>
                <a:hlinkClick r:id="" action="ppaction://hlinkshowjump?jump=nextslide"/>
              </a:rPr>
              <a:t>Jupiter</a:t>
            </a:r>
            <a:endParaRPr lang="en-US" sz="3200" dirty="0">
              <a:solidFill>
                <a:srgbClr val="FFC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71800" y="4114800"/>
            <a:ext cx="1280543" cy="58477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C000"/>
                </a:solidFill>
                <a:hlinkClick r:id="" action="ppaction://hlinkshowjump?jump=nextslide"/>
              </a:rPr>
              <a:t>Saturn</a:t>
            </a:r>
            <a:endParaRPr lang="en-US" sz="3200" dirty="0">
              <a:solidFill>
                <a:srgbClr val="FFC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00600" y="4114800"/>
            <a:ext cx="1372107" cy="58477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C000"/>
                </a:solidFill>
                <a:hlinkClick r:id="rId2" action="ppaction://hlinksldjump"/>
              </a:rPr>
              <a:t>Uranus</a:t>
            </a:r>
            <a:endParaRPr lang="en-US" sz="3200" dirty="0">
              <a:solidFill>
                <a:srgbClr val="FFC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77000" y="4114800"/>
            <a:ext cx="1641603" cy="58477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C000"/>
                </a:solidFill>
                <a:hlinkClick r:id="" action="ppaction://hlinkshowjump?jump=nextslide"/>
              </a:rPr>
              <a:t>Neptune</a:t>
            </a:r>
            <a:endParaRPr lang="en-US" sz="3200" dirty="0">
              <a:solidFill>
                <a:srgbClr val="FFC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10000" y="5257800"/>
            <a:ext cx="1066800" cy="584775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C000"/>
                </a:solidFill>
                <a:hlinkClick r:id="" action="ppaction://hlinkshowjump?jump=nextslide"/>
              </a:rPr>
              <a:t>Pluto</a:t>
            </a:r>
            <a:endParaRPr lang="en-US" sz="3200" dirty="0">
              <a:solidFill>
                <a:srgbClr val="FFC000"/>
              </a:solidFill>
            </a:endParaRPr>
          </a:p>
        </p:txBody>
      </p:sp>
      <p:pic>
        <p:nvPicPr>
          <p:cNvPr id="14" name="Picture 2" descr="C:\Users\Rachel\AppData\Local\Microsoft\Windows\Temporary Internet Files\Content.IE5\I020E1BD\MM900336811[1].gif">
            <a:hlinkClick r:id="rId3" action="ppaction://hlinksldjump">
              <a:snd r:embed="rId4" name="explode.wav"/>
            </a:hlinkClick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58175" y="0"/>
            <a:ext cx="885825" cy="7524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5000" y="1676400"/>
            <a:ext cx="8229600" cy="1143000"/>
          </a:xfrm>
        </p:spPr>
        <p:txBody>
          <a:bodyPr/>
          <a:lstStyle/>
          <a:p>
            <a:r>
              <a:rPr lang="en-US" dirty="0" smtClean="0"/>
              <a:t>Try Again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FFC000"/>
                </a:solidFill>
              </a:rPr>
              <a:t>Oops! Try again!</a:t>
            </a:r>
            <a:endParaRPr lang="en-US" sz="6600" dirty="0">
              <a:solidFill>
                <a:srgbClr val="FFC000"/>
              </a:solidFill>
            </a:endParaRPr>
          </a:p>
        </p:txBody>
      </p:sp>
      <p:pic>
        <p:nvPicPr>
          <p:cNvPr id="13314" name="Picture 2" descr="C:\Users\Rachel\AppData\Local\Microsoft\Windows\Temporary Internet Files\Content.IE5\WV628HA9\MM900283253[1].gif">
            <a:hlinkClick r:id="rId2" action="ppaction://hlinksldjump">
              <a:snd r:embed="rId3" name="whoosh.wav"/>
            </a:hlinkClick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3200400"/>
            <a:ext cx="1219200" cy="10572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47538" y="4572000"/>
            <a:ext cx="5997347" cy="646331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C000"/>
                </a:solidFill>
              </a:rPr>
              <a:t>Mr. </a:t>
            </a:r>
            <a:r>
              <a:rPr lang="en-US" dirty="0" err="1" smtClean="0">
                <a:solidFill>
                  <a:srgbClr val="FFC000"/>
                </a:solidFill>
              </a:rPr>
              <a:t>Rocketman</a:t>
            </a:r>
            <a:r>
              <a:rPr lang="en-US" dirty="0" smtClean="0">
                <a:solidFill>
                  <a:srgbClr val="FFC000"/>
                </a:solidFill>
              </a:rPr>
              <a:t> will take you back to the solar system to </a:t>
            </a:r>
          </a:p>
          <a:p>
            <a:pPr algn="ctr"/>
            <a:r>
              <a:rPr lang="en-US" dirty="0" smtClean="0">
                <a:solidFill>
                  <a:srgbClr val="FFC000"/>
                </a:solidFill>
              </a:rPr>
              <a:t>take another look at the planets again to find the right answer</a:t>
            </a:r>
            <a:endParaRPr lang="en-US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3" cstate="print"/>
          <a:stretch>
            <a:fillRect/>
          </a:stretch>
        </p:blipFill>
        <p:spPr>
          <a:xfrm>
            <a:off x="3886200" y="3733800"/>
            <a:ext cx="304800" cy="304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01200" y="838200"/>
            <a:ext cx="8229600" cy="1143000"/>
          </a:xfrm>
        </p:spPr>
        <p:txBody>
          <a:bodyPr/>
          <a:lstStyle/>
          <a:p>
            <a:r>
              <a:rPr lang="en-US" dirty="0" smtClean="0"/>
              <a:t>Good Job!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800" dirty="0" smtClean="0">
                <a:solidFill>
                  <a:srgbClr val="FFC000"/>
                </a:solidFill>
              </a:rPr>
              <a:t>Good Job!</a:t>
            </a:r>
          </a:p>
          <a:p>
            <a:pPr algn="ctr">
              <a:buNone/>
            </a:pPr>
            <a:r>
              <a:rPr lang="en-US" sz="4800" dirty="0" smtClean="0">
                <a:solidFill>
                  <a:srgbClr val="FFC000"/>
                </a:solidFill>
              </a:rPr>
              <a:t>Voyager 6 is studying Uranus!</a:t>
            </a:r>
            <a:endParaRPr lang="en-US" sz="4800" dirty="0">
              <a:solidFill>
                <a:srgbClr val="FFC000"/>
              </a:solidFill>
            </a:endParaRPr>
          </a:p>
        </p:txBody>
      </p:sp>
      <p:pic>
        <p:nvPicPr>
          <p:cNvPr id="3074" name="Picture 2" descr="C:\Users\Dad\AppData\Local\Microsoft\Windows\Temporary Internet Files\Content.IE5\SUGSA706\MM900283951[1]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3429000"/>
            <a:ext cx="2392052" cy="2209800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You Win!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1"/>
          </a:solidFill>
        </p:spPr>
        <p:txBody>
          <a:bodyPr/>
          <a:lstStyle/>
          <a:p>
            <a:pPr algn="ctr">
              <a:buNone/>
            </a:pPr>
            <a:r>
              <a:rPr lang="en-US" dirty="0" smtClean="0">
                <a:solidFill>
                  <a:srgbClr val="FFC000"/>
                </a:solidFill>
              </a:rPr>
              <a:t>Congratulations! You found Voyager 6, and learned a lot about all of the planets in our solar system!</a:t>
            </a:r>
          </a:p>
          <a:p>
            <a:pPr algn="ctr">
              <a:buNone/>
            </a:pPr>
            <a:endParaRPr lang="en-US" dirty="0" smtClean="0">
              <a:solidFill>
                <a:srgbClr val="FFC000"/>
              </a:solidFill>
            </a:endParaRPr>
          </a:p>
          <a:p>
            <a:pPr algn="ctr">
              <a:buNone/>
            </a:pPr>
            <a:endParaRPr lang="en-US" dirty="0" smtClean="0">
              <a:solidFill>
                <a:srgbClr val="FFC000"/>
              </a:solidFill>
            </a:endParaRPr>
          </a:p>
          <a:p>
            <a:pPr algn="ctr">
              <a:buNone/>
            </a:pPr>
            <a:endParaRPr lang="en-US" dirty="0" smtClean="0">
              <a:solidFill>
                <a:srgbClr val="FFC000"/>
              </a:solidFill>
            </a:endParaRPr>
          </a:p>
          <a:p>
            <a:pPr algn="ctr">
              <a:buNone/>
            </a:pPr>
            <a:endParaRPr lang="en-US" sz="2400" dirty="0" smtClean="0">
              <a:solidFill>
                <a:srgbClr val="FFC000"/>
              </a:solidFill>
            </a:endParaRPr>
          </a:p>
          <a:p>
            <a:pPr algn="ctr">
              <a:buNone/>
            </a:pPr>
            <a:r>
              <a:rPr lang="en-US" sz="2400" dirty="0" smtClean="0">
                <a:solidFill>
                  <a:srgbClr val="FFC000"/>
                </a:solidFill>
              </a:rPr>
              <a:t>Click </a:t>
            </a:r>
            <a:r>
              <a:rPr lang="en-US" sz="2400" dirty="0" smtClean="0">
                <a:solidFill>
                  <a:srgbClr val="FFC000"/>
                </a:solidFill>
              </a:rPr>
              <a:t>on </a:t>
            </a:r>
            <a:r>
              <a:rPr lang="en-US" sz="2400" dirty="0" smtClean="0">
                <a:solidFill>
                  <a:srgbClr val="FFC000"/>
                </a:solidFill>
              </a:rPr>
              <a:t>the A+ </a:t>
            </a:r>
            <a:r>
              <a:rPr lang="en-US" sz="2400" dirty="0" smtClean="0">
                <a:solidFill>
                  <a:srgbClr val="FFC000"/>
                </a:solidFill>
              </a:rPr>
              <a:t>and print out your certificate to turn into </a:t>
            </a:r>
            <a:r>
              <a:rPr lang="en-US" sz="2400" dirty="0" smtClean="0">
                <a:solidFill>
                  <a:srgbClr val="FFC000"/>
                </a:solidFill>
              </a:rPr>
              <a:t>class.</a:t>
            </a:r>
            <a:endParaRPr lang="en-US" sz="2400" dirty="0">
              <a:solidFill>
                <a:srgbClr val="FFC000"/>
              </a:solidFill>
            </a:endParaRPr>
          </a:p>
        </p:txBody>
      </p:sp>
      <p:sp>
        <p:nvSpPr>
          <p:cNvPr id="5" name="24-Point Star 4">
            <a:hlinkClick r:id="rId2"/>
          </p:cNvPr>
          <p:cNvSpPr/>
          <p:nvPr/>
        </p:nvSpPr>
        <p:spPr>
          <a:xfrm>
            <a:off x="3733800" y="3200400"/>
            <a:ext cx="1828800" cy="1905000"/>
          </a:xfrm>
          <a:prstGeom prst="star2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FFFF00"/>
                </a:solidFill>
                <a:latin typeface="Kristen ITC" pitchFamily="66" charset="0"/>
              </a:rPr>
              <a:t>A+</a:t>
            </a:r>
            <a:endParaRPr lang="en-US" sz="4000" dirty="0">
              <a:solidFill>
                <a:srgbClr val="FFFF00"/>
              </a:solidFill>
              <a:latin typeface="Kristen ITC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82000" y="5791200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sym typeface="Wingdings"/>
              </a:rPr>
              <a:t>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8" descr="C:\Users\Dad\AppData\Local\Microsoft\Windows\Temporary Internet Files\Content.IE5\2MQMC9BL\MM900283736[1].gif">
            <a:hlinkClick r:id="" action="ppaction://hlinkshowjump?jump=nextslide">
              <a:snd r:embed="rId3" name="whoosh.wav"/>
            </a:hlinkClick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53400" y="6019800"/>
            <a:ext cx="1143000" cy="8382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038600" y="6488668"/>
            <a:ext cx="3611053" cy="369332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Now watch this video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en-US" dirty="0" smtClean="0">
                <a:solidFill>
                  <a:srgbClr val="FFC000"/>
                </a:solidFill>
              </a:rPr>
              <a:t>to learn more!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7772400" y="6477000"/>
            <a:ext cx="381000" cy="242316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Here’s a Video about the Planets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705600" y="6324600"/>
            <a:ext cx="1250855" cy="369332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End Credits</a:t>
            </a:r>
            <a:endParaRPr lang="en-US" dirty="0">
              <a:solidFill>
                <a:srgbClr val="FFC000"/>
              </a:solidFill>
            </a:endParaRPr>
          </a:p>
        </p:txBody>
      </p:sp>
      <p:pic>
        <p:nvPicPr>
          <p:cNvPr id="2052" name="Picture 4" descr="C:\Users\Dad\AppData\Local\Microsoft\Windows\Temporary Internet Files\Content.IE5\OP8QR1YZ\MM900354764[1]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77200" y="6019800"/>
            <a:ext cx="762000" cy="647700"/>
          </a:xfrm>
          <a:prstGeom prst="rect">
            <a:avLst/>
          </a:prstGeom>
          <a:noFill/>
        </p:spPr>
      </p:pic>
    </p:spTree>
    <p:controls>
      <p:control spid="2050" name="ShockwaveFlash1" r:id="rId2" imgW="4114286" imgH="2819794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solidFill>
                  <a:srgbClr val="FFC000"/>
                </a:solidFill>
              </a:rPr>
              <a:t>References </a:t>
            </a:r>
            <a:endParaRPr lang="en-US" u="sng" dirty="0">
              <a:solidFill>
                <a:srgbClr val="FFC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Sixth Grade Science – Standard 3, Objective 1</a:t>
            </a:r>
            <a:endParaRPr lang="en-US" dirty="0" smtClean="0">
              <a:solidFill>
                <a:srgbClr val="FFC000"/>
              </a:solidFill>
            </a:endParaRPr>
          </a:p>
          <a:p>
            <a:r>
              <a:rPr lang="en-US" dirty="0" smtClean="0">
                <a:solidFill>
                  <a:srgbClr val="FFC000"/>
                </a:solidFill>
                <a:hlinkClick r:id="rId2"/>
              </a:rPr>
              <a:t>http</a:t>
            </a:r>
            <a:r>
              <a:rPr lang="en-US" dirty="0" smtClean="0">
                <a:solidFill>
                  <a:srgbClr val="FFC000"/>
                </a:solidFill>
                <a:hlinkClick r:id="rId2"/>
              </a:rPr>
              <a:t>://</a:t>
            </a:r>
            <a:r>
              <a:rPr lang="en-US" dirty="0" smtClean="0">
                <a:solidFill>
                  <a:srgbClr val="FFC000"/>
                </a:solidFill>
                <a:hlinkClick r:id="rId2"/>
              </a:rPr>
              <a:t>www.uen.org/Lessonplan/preview?LPid=636</a:t>
            </a:r>
            <a:endParaRPr lang="en-US" dirty="0" smtClean="0">
              <a:solidFill>
                <a:srgbClr val="FFC000"/>
              </a:solidFill>
            </a:endParaRPr>
          </a:p>
          <a:p>
            <a:r>
              <a:rPr lang="en-US" dirty="0" smtClean="0">
                <a:solidFill>
                  <a:srgbClr val="FFC000"/>
                </a:solidFill>
                <a:hlinkClick r:id="rId3"/>
              </a:rPr>
              <a:t>www.youtube.com</a:t>
            </a:r>
            <a:r>
              <a:rPr lang="en-US" dirty="0" smtClean="0">
                <a:solidFill>
                  <a:srgbClr val="FFC000"/>
                </a:solidFill>
              </a:rPr>
              <a:t> – The Solar System Song</a:t>
            </a:r>
          </a:p>
          <a:p>
            <a:endParaRPr lang="en-US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Your Mission!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525963"/>
          </a:xfrm>
          <a:solidFill>
            <a:schemeClr val="tx1"/>
          </a:solidFill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Your task is to use the information below to find which planet the lost Voyager 6 spaceship is studying.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Last Facts Reported: 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Average orbital distance from Mars is over 2,500 million kilometers.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It will take more than 29 earth years and less than 200 earth years to make a complete orbit around the sun.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The average temperature of the planet it is studying is -214oC.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The main components of the planet's atmosphere are helium, hydrogen, and methane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The inclination of the planet's orbit to the ecliptic is less than 1o.</a:t>
            </a:r>
          </a:p>
        </p:txBody>
      </p:sp>
      <p:pic>
        <p:nvPicPr>
          <p:cNvPr id="12290" name="Picture 2" descr="C:\Users\Rachel\AppData\Local\Microsoft\Windows\Temporary Internet Files\Content.IE5\I020E1BD\MM900336811[1].gif">
            <a:hlinkClick r:id="" action="ppaction://hlinkshowjump?jump=nextslide">
              <a:snd r:embed="rId2" name="explode.wav"/>
            </a:hlinkClick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00975" y="5717151"/>
            <a:ext cx="1343025" cy="114084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6488668"/>
            <a:ext cx="797147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The Spaceship will bring you back to this page if you need to look at the clues again</a:t>
            </a:r>
            <a:endParaRPr lang="en-US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382000" cy="1752600"/>
          </a:xfrm>
          <a:solidFill>
            <a:schemeClr val="tx1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Voyager 6 is studying one of these planets. Use the information on the next slides to see which planet it is. </a:t>
            </a:r>
            <a:endParaRPr lang="en-US" dirty="0">
              <a:solidFill>
                <a:srgbClr val="FFC000"/>
              </a:solidFill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048000"/>
            <a:ext cx="8430353" cy="2828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val 3">
            <a:hlinkClick r:id="rId3" action="ppaction://hlinksldjump">
              <a:snd r:embed="rId4" name="push.wav"/>
            </a:hlinkClick>
          </p:cNvPr>
          <p:cNvSpPr/>
          <p:nvPr/>
        </p:nvSpPr>
        <p:spPr>
          <a:xfrm>
            <a:off x="4267200" y="4114800"/>
            <a:ext cx="990600" cy="990600"/>
          </a:xfrm>
          <a:prstGeom prst="ellipse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hlinkClick r:id="rId5" action="ppaction://hlinksldjump">
              <a:snd r:embed="rId4" name="push.wav"/>
            </a:hlinkClick>
          </p:cNvPr>
          <p:cNvSpPr/>
          <p:nvPr/>
        </p:nvSpPr>
        <p:spPr>
          <a:xfrm>
            <a:off x="1828800" y="4572000"/>
            <a:ext cx="228600" cy="304800"/>
          </a:xfrm>
          <a:prstGeom prst="ellipse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hlinkClick r:id="rId6" action="ppaction://hlinksldjump">
              <a:snd r:embed="rId4" name="push.wav"/>
            </a:hlinkClick>
          </p:cNvPr>
          <p:cNvSpPr/>
          <p:nvPr/>
        </p:nvSpPr>
        <p:spPr>
          <a:xfrm>
            <a:off x="2286000" y="4495800"/>
            <a:ext cx="381000" cy="381000"/>
          </a:xfrm>
          <a:prstGeom prst="ellipse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hlinkClick r:id="rId7" action="ppaction://hlinksldjump">
              <a:snd r:embed="rId4" name="push.wav"/>
            </a:hlinkClick>
          </p:cNvPr>
          <p:cNvSpPr/>
          <p:nvPr/>
        </p:nvSpPr>
        <p:spPr>
          <a:xfrm>
            <a:off x="2971800" y="4495800"/>
            <a:ext cx="381000" cy="381000"/>
          </a:xfrm>
          <a:prstGeom prst="ellipse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hlinkClick r:id="" action="ppaction://hlinkshowjump?jump=nextslide"/>
          </p:cNvPr>
          <p:cNvSpPr/>
          <p:nvPr/>
        </p:nvSpPr>
        <p:spPr>
          <a:xfrm>
            <a:off x="3581400" y="4572000"/>
            <a:ext cx="304800" cy="3048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hlinkClick r:id="rId8" action="ppaction://hlinksldjump">
              <a:snd r:embed="rId4" name="push.wav"/>
            </a:hlinkClick>
          </p:cNvPr>
          <p:cNvSpPr/>
          <p:nvPr/>
        </p:nvSpPr>
        <p:spPr>
          <a:xfrm>
            <a:off x="3581400" y="4572000"/>
            <a:ext cx="304800" cy="304800"/>
          </a:xfrm>
          <a:prstGeom prst="ellipse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hlinkClick r:id="rId9" action="ppaction://hlinksldjump">
              <a:snd r:embed="rId4" name="push.wav"/>
            </a:hlinkClick>
          </p:cNvPr>
          <p:cNvSpPr/>
          <p:nvPr/>
        </p:nvSpPr>
        <p:spPr>
          <a:xfrm>
            <a:off x="5715000" y="4267200"/>
            <a:ext cx="762000" cy="762000"/>
          </a:xfrm>
          <a:prstGeom prst="ellipse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hlinkClick r:id="rId10" action="ppaction://hlinksldjump">
              <a:snd r:embed="rId4" name="push.wav"/>
            </a:hlinkClick>
          </p:cNvPr>
          <p:cNvSpPr/>
          <p:nvPr/>
        </p:nvSpPr>
        <p:spPr>
          <a:xfrm>
            <a:off x="6781800" y="4419600"/>
            <a:ext cx="457200" cy="533400"/>
          </a:xfrm>
          <a:prstGeom prst="ellipse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hlinkClick r:id="rId11" action="ppaction://hlinksldjump">
              <a:snd r:embed="rId4" name="push.wav"/>
            </a:hlinkClick>
          </p:cNvPr>
          <p:cNvSpPr/>
          <p:nvPr/>
        </p:nvSpPr>
        <p:spPr>
          <a:xfrm>
            <a:off x="7391400" y="4495800"/>
            <a:ext cx="381000" cy="381000"/>
          </a:xfrm>
          <a:prstGeom prst="ellipse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hlinkClick r:id="rId12" action="ppaction://hlinksldjump">
              <a:snd r:embed="rId4" name="push.wav"/>
            </a:hlinkClick>
          </p:cNvPr>
          <p:cNvSpPr/>
          <p:nvPr/>
        </p:nvSpPr>
        <p:spPr>
          <a:xfrm>
            <a:off x="7924800" y="4572000"/>
            <a:ext cx="228600" cy="228600"/>
          </a:xfrm>
          <a:prstGeom prst="ellipse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514600" y="2286000"/>
            <a:ext cx="399955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Click </a:t>
            </a:r>
            <a:r>
              <a:rPr lang="en-US" dirty="0" smtClean="0">
                <a:solidFill>
                  <a:srgbClr val="FFC000"/>
                </a:solidFill>
              </a:rPr>
              <a:t>these </a:t>
            </a:r>
            <a:r>
              <a:rPr lang="en-US" dirty="0" smtClean="0">
                <a:solidFill>
                  <a:srgbClr val="FFC000"/>
                </a:solidFill>
              </a:rPr>
              <a:t>planets to learn about them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47800" y="2743200"/>
            <a:ext cx="6096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Clicking the planets on the other slides will bring you back here</a:t>
            </a:r>
            <a:endParaRPr lang="en-US" dirty="0">
              <a:solidFill>
                <a:srgbClr val="FFC000"/>
              </a:solidFill>
            </a:endParaRPr>
          </a:p>
        </p:txBody>
      </p:sp>
      <p:pic>
        <p:nvPicPr>
          <p:cNvPr id="17" name="Picture 2" descr="C:\Users\Rachel\AppData\Local\Microsoft\Windows\Temporary Internet Files\Content.IE5\WV628HA9\MM900283253[1].gif">
            <a:hlinkClick r:id="rId13" action="ppaction://hlinksldjump">
              <a:snd r:embed="rId14" name="voltage.wav"/>
            </a:hlinkClick>
          </p:cNvPr>
          <p:cNvPicPr>
            <a:picLocks noChangeAspect="1" noChangeArrowheads="1" noCrop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924800" y="5800725"/>
            <a:ext cx="1219200" cy="1057275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0" y="6488668"/>
            <a:ext cx="793294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Mr. </a:t>
            </a:r>
            <a:r>
              <a:rPr lang="en-US" dirty="0" err="1" smtClean="0">
                <a:solidFill>
                  <a:srgbClr val="FFC000"/>
                </a:solidFill>
              </a:rPr>
              <a:t>Rocketman</a:t>
            </a:r>
            <a:r>
              <a:rPr lang="en-US" dirty="0" smtClean="0">
                <a:solidFill>
                  <a:srgbClr val="FFC000"/>
                </a:solidFill>
              </a:rPr>
              <a:t> will take you to the next part when you have figured out the answer</a:t>
            </a:r>
            <a:endParaRPr lang="en-US" dirty="0">
              <a:solidFill>
                <a:srgbClr val="FFC000"/>
              </a:solidFill>
            </a:endParaRPr>
          </a:p>
        </p:txBody>
      </p:sp>
      <p:pic>
        <p:nvPicPr>
          <p:cNvPr id="19" name="Picture 2" descr="C:\Users\Rachel\AppData\Local\Microsoft\Windows\Temporary Internet Files\Content.IE5\I020E1BD\MM900336811[1].gif">
            <a:hlinkClick r:id="rId16" action="ppaction://hlinksldjump">
              <a:snd r:embed="rId17" name="explode.wav"/>
            </a:hlinkClick>
          </p:cNvPr>
          <p:cNvPicPr>
            <a:picLocks noChangeAspect="1" noChangeArrowheads="1" noCrop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8258175" y="0"/>
            <a:ext cx="885825" cy="75247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C000"/>
                </a:solidFill>
              </a:rPr>
              <a:t>Mercury – First Planet from the Sun</a:t>
            </a:r>
            <a:endParaRPr lang="en-US" dirty="0">
              <a:solidFill>
                <a:srgbClr val="FFC000"/>
              </a:solidFill>
            </a:endParaRPr>
          </a:p>
        </p:txBody>
      </p:sp>
      <p:pic>
        <p:nvPicPr>
          <p:cNvPr id="1026" name="Picture 2">
            <a:hlinkClick r:id="rId2" action="ppaction://hlinksldjump">
              <a:snd r:embed="rId3" name="laser.wav"/>
            </a:hlinkClick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2209800"/>
            <a:ext cx="4257675" cy="425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8600" y="1447800"/>
            <a:ext cx="460017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Distance from the Sun : 57.9 Million Kilometers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1981200"/>
            <a:ext cx="2992422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Period of Revolution : 88 Days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2514600"/>
            <a:ext cx="3815532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Equatorial Diameter : 4,880 Kilometers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3048000"/>
            <a:ext cx="290066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Atmosphere : Virtually None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3581400"/>
            <a:ext cx="1122423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Moons : 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4114800"/>
            <a:ext cx="968535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Rings : 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4648200"/>
            <a:ext cx="320260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Inclination of Orbit to Ecliptic : 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600" y="5181600"/>
            <a:ext cx="262559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Eccentricity of Orbit : .206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600" y="5715000"/>
            <a:ext cx="2538002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Rotation Period : 59 Days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600" y="6248400"/>
            <a:ext cx="263835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Inclination of Axis : Near 0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5" name="Picture 2" descr="C:\Users\Rachel\AppData\Local\Microsoft\Windows\Temporary Internet Files\Content.IE5\I020E1BD\MM900336811[1].gif">
            <a:hlinkClick r:id="rId5" action="ppaction://hlinksldjump">
              <a:snd r:embed="rId6" name="explode.wav"/>
            </a:hlinkClick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58175" y="0"/>
            <a:ext cx="885825" cy="752475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Venus – Second Planet from the Sun</a:t>
            </a:r>
            <a:endParaRPr lang="en-US" dirty="0">
              <a:solidFill>
                <a:srgbClr val="FFC000"/>
              </a:solidFill>
            </a:endParaRPr>
          </a:p>
        </p:txBody>
      </p:sp>
      <p:pic>
        <p:nvPicPr>
          <p:cNvPr id="2050" name="Picture 2">
            <a:hlinkClick r:id="rId2" action="ppaction://hlinksldjump">
              <a:snd r:embed="rId3" name="laser.wav"/>
            </a:hlinkClick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354580"/>
            <a:ext cx="4064811" cy="4093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8600" y="1447800"/>
            <a:ext cx="4717189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Distance from the Sun : 108.2 Million Kilometers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1981200"/>
            <a:ext cx="3284169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Period of Revolution : 224.7 Days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2514600"/>
            <a:ext cx="393255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Equatorial Diameter : 12,100 Kilometers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3048000"/>
            <a:ext cx="293971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Atmosphere : Carbon Dioxide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3581400"/>
            <a:ext cx="1122423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Moons : 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4114800"/>
            <a:ext cx="968535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Rings : 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4648200"/>
            <a:ext cx="3377335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Inclination of Orbit to Ecliptic : 3.7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600" y="5181600"/>
            <a:ext cx="262559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Eccentricity of Orbit : .007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600" y="5715000"/>
            <a:ext cx="3750579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Rotation Period : 243 Days Retrograde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600" y="6248400"/>
            <a:ext cx="2538965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Inclination of Axis : 177.2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5" name="Picture 2" descr="C:\Users\Rachel\AppData\Local\Microsoft\Windows\Temporary Internet Files\Content.IE5\I020E1BD\MM900336811[1].gif">
            <a:hlinkClick r:id="rId5" action="ppaction://hlinksldjump">
              <a:snd r:embed="rId6" name="explode.wav"/>
            </a:hlinkClick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58175" y="0"/>
            <a:ext cx="885825" cy="752475"/>
          </a:xfrm>
          <a:prstGeom prst="rect">
            <a:avLst/>
          </a:prstGeom>
          <a:noFill/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Earth – Third Planet from the Sun</a:t>
            </a:r>
            <a:endParaRPr lang="en-US" dirty="0">
              <a:solidFill>
                <a:srgbClr val="FFC000"/>
              </a:solidFill>
            </a:endParaRPr>
          </a:p>
        </p:txBody>
      </p:sp>
      <p:pic>
        <p:nvPicPr>
          <p:cNvPr id="3074" name="Picture 2">
            <a:hlinkClick r:id="rId2" action="ppaction://hlinksldjump">
              <a:snd r:embed="rId3" name="laser.wav"/>
            </a:hlinkClick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2667000"/>
            <a:ext cx="3967163" cy="396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8600" y="1447800"/>
            <a:ext cx="4717189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Distance from the Sun : 149.6 Million Kilometers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1981200"/>
            <a:ext cx="3284169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Period of Revolution : 365.3 Days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2514600"/>
            <a:ext cx="393255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Equatorial Diameter : 12,756 Kilometers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3048000"/>
            <a:ext cx="313271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Atmosphere : Nitrogen, Oxygen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3581400"/>
            <a:ext cx="1122423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Moons : 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4114800"/>
            <a:ext cx="968535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Rings : 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4648200"/>
            <a:ext cx="320260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Inclination of Orbit to Ecliptic : 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600" y="5181600"/>
            <a:ext cx="262559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Eccentricity of Orbit : .017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600" y="5715000"/>
            <a:ext cx="309027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Rotation Period : 23 hr. 56 min.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600" y="6248400"/>
            <a:ext cx="275376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Inclination of Axis : 23 ~ 27’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5" name="Picture 2" descr="C:\Users\Rachel\AppData\Local\Microsoft\Windows\Temporary Internet Files\Content.IE5\I020E1BD\MM900336811[1].gif">
            <a:hlinkClick r:id="rId5" action="ppaction://hlinksldjump">
              <a:snd r:embed="rId6" name="explode.wav"/>
            </a:hlinkClick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58175" y="0"/>
            <a:ext cx="885825" cy="752475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Mars – Fourth Planet from the Sun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1447800"/>
            <a:ext cx="4717189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Distance from the Sun : 227.9 Million Kilometers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1981200"/>
            <a:ext cx="310944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Period of Revolution : 687 Days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2514600"/>
            <a:ext cx="3815532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Equatorial Diameter : 6,794 Kilometers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3048000"/>
            <a:ext cx="293971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Atmosphere : Carbon Dioxide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3581400"/>
            <a:ext cx="1122423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Moons : 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4114800"/>
            <a:ext cx="968535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Rings : 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4648200"/>
            <a:ext cx="349275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Inclination of Orbit to Ecliptic : 1.9~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5181600"/>
            <a:ext cx="262559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Eccentricity of Orbit : .093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600" y="5715000"/>
            <a:ext cx="314156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Rotation Period : 24 hr. 31 min.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600" y="6248400"/>
            <a:ext cx="2647969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Inclination of Axis : 25~12’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098" name="Picture 2">
            <a:hlinkClick r:id="rId2" action="ppaction://hlinksldjump">
              <a:snd r:embed="rId3" name="laser.wav"/>
            </a:hlinkClick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514600"/>
            <a:ext cx="4367076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C:\Users\Rachel\AppData\Local\Microsoft\Windows\Temporary Internet Files\Content.IE5\I020E1BD\MM900336811[1].gif">
            <a:hlinkClick r:id="rId5" action="ppaction://hlinksldjump">
              <a:snd r:embed="rId6" name="explode.wav"/>
            </a:hlinkClick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58175" y="0"/>
            <a:ext cx="885825" cy="752475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Jupiter – Fifth Planet from the Sun</a:t>
            </a:r>
            <a:endParaRPr lang="en-US" dirty="0">
              <a:solidFill>
                <a:srgbClr val="FFC000"/>
              </a:solidFill>
            </a:endParaRPr>
          </a:p>
        </p:txBody>
      </p:sp>
      <p:pic>
        <p:nvPicPr>
          <p:cNvPr id="5122" name="Picture 2">
            <a:hlinkClick r:id="rId2" action="ppaction://hlinksldjump">
              <a:snd r:embed="rId3" name="laser.wav"/>
            </a:hlinkClick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2209800"/>
            <a:ext cx="4038600" cy="4388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8600" y="1447800"/>
            <a:ext cx="4717189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Distance from the Sun : 778.3 Million Kilometers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1981200"/>
            <a:ext cx="3336683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Period of Revolution : 11.86 years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2514600"/>
            <a:ext cx="404957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Equatorial Diameter : 143,200 Kilometers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3048000"/>
            <a:ext cx="319715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Atmosphere : Hydrogen, Helium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3581400"/>
            <a:ext cx="1239442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Moons : 16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4114800"/>
            <a:ext cx="968535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Rings : 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4648200"/>
            <a:ext cx="349275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Inclination of Orbit to Ecliptic : 1.3~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600" y="5181600"/>
            <a:ext cx="262559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Eccentricity of Orbit : .048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600" y="5715000"/>
            <a:ext cx="297325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Rotation Period : 9 hr. 55 min.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600" y="6248400"/>
            <a:ext cx="2420343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Inclination of Axis : 3~5’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5" name="Picture 2" descr="C:\Users\Rachel\AppData\Local\Microsoft\Windows\Temporary Internet Files\Content.IE5\I020E1BD\MM900336811[1].gif">
            <a:hlinkClick r:id="rId5" action="ppaction://hlinksldjump">
              <a:snd r:embed="rId6" name="explode.wav"/>
            </a:hlinkClick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58175" y="0"/>
            <a:ext cx="885825" cy="75247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Saturn – Sixth Planet from the Sun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1447800"/>
            <a:ext cx="4717189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Distance from the Sun : 1,427 Million Kilometers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1981200"/>
            <a:ext cx="3336683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Period of Revolution : 29.46 years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2514600"/>
            <a:ext cx="404957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Equatorial Diameter : 120,000 Kilometers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3048000"/>
            <a:ext cx="319715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Atmosphere : Hydrogen, Helium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3581400"/>
            <a:ext cx="1239442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Moons : 18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4114800"/>
            <a:ext cx="1678665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Rings : 1,000 (?)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4648200"/>
            <a:ext cx="349275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Inclination of Orbit to Ecliptic : 2.5~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5181600"/>
            <a:ext cx="262559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Eccentricity of Orbit : .056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600" y="5715000"/>
            <a:ext cx="309027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Rotation Period : 10 hr. 40 min.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600" y="6248400"/>
            <a:ext cx="265438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Inclination of Axis : 26~44’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146" name="Picture 2">
            <a:hlinkClick r:id="rId2" action="ppaction://hlinksldjump">
              <a:snd r:embed="rId3" name="laser.wav"/>
            </a:hlinkClick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2133600"/>
            <a:ext cx="4495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C:\Users\Rachel\AppData\Local\Microsoft\Windows\Temporary Internet Files\Content.IE5\I020E1BD\MM900336811[1].gif">
            <a:hlinkClick r:id="rId5" action="ppaction://hlinksldjump">
              <a:snd r:embed="rId6" name="explode.wav"/>
            </a:hlinkClick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58175" y="0"/>
            <a:ext cx="885825" cy="752475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1148</TotalTime>
  <Words>919</Words>
  <Application>Microsoft Office PowerPoint</Application>
  <PresentationFormat>On-screen Show (4:3)</PresentationFormat>
  <Paragraphs>149</Paragraphs>
  <Slides>18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Lost In Space</vt:lpstr>
      <vt:lpstr>Your Mission!</vt:lpstr>
      <vt:lpstr>Voyager 6 is studying one of these planets. Use the information on the next slides to see which planet it is. </vt:lpstr>
      <vt:lpstr>Mercury – First Planet from the Sun</vt:lpstr>
      <vt:lpstr>Venus – Second Planet from the Sun</vt:lpstr>
      <vt:lpstr>Earth – Third Planet from the Sun</vt:lpstr>
      <vt:lpstr>Mars – Fourth Planet from the Sun</vt:lpstr>
      <vt:lpstr>Jupiter – Fifth Planet from the Sun</vt:lpstr>
      <vt:lpstr>Saturn – Sixth Planet from the Sun</vt:lpstr>
      <vt:lpstr>Uranus – Seventh Planet from the Sun</vt:lpstr>
      <vt:lpstr>Neptune – Eighth Planet from the Sun</vt:lpstr>
      <vt:lpstr>Pluto – Ninth Planet from the Sun</vt:lpstr>
      <vt:lpstr>Which Planet is it?</vt:lpstr>
      <vt:lpstr>Try Again</vt:lpstr>
      <vt:lpstr>Good Job!</vt:lpstr>
      <vt:lpstr>You Win!</vt:lpstr>
      <vt:lpstr>Here’s a Video about the Planets</vt:lpstr>
      <vt:lpstr>References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Lost In Space</dc:title>
  <dc:creator>Rachel</dc:creator>
  <cp:lastModifiedBy>Dad</cp:lastModifiedBy>
  <cp:revision>47</cp:revision>
  <dcterms:created xsi:type="dcterms:W3CDTF">2011-12-06T06:31:12Z</dcterms:created>
  <dcterms:modified xsi:type="dcterms:W3CDTF">2011-12-13T06:23:32Z</dcterms:modified>
</cp:coreProperties>
</file>